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13" r:id="rId3"/>
    <p:sldId id="314" r:id="rId4"/>
    <p:sldId id="315" r:id="rId5"/>
    <p:sldId id="259" r:id="rId6"/>
    <p:sldId id="316" r:id="rId7"/>
    <p:sldId id="317" r:id="rId8"/>
    <p:sldId id="258" r:id="rId9"/>
    <p:sldId id="318" r:id="rId10"/>
    <p:sldId id="319" r:id="rId11"/>
    <p:sldId id="320" r:id="rId12"/>
    <p:sldId id="321" r:id="rId13"/>
    <p:sldId id="312" r:id="rId14"/>
    <p:sldId id="324" r:id="rId15"/>
    <p:sldId id="322" r:id="rId16"/>
    <p:sldId id="270" r:id="rId17"/>
    <p:sldId id="323" r:id="rId18"/>
    <p:sldId id="326" r:id="rId19"/>
    <p:sldId id="327" r:id="rId20"/>
    <p:sldId id="325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07" r:id="rId47"/>
    <p:sldId id="355" r:id="rId48"/>
    <p:sldId id="35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234" y="1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Extinctions attributed to climate change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4D-45FE-884B-B9AC5D83BB04}"/>
              </c:ext>
            </c:extLst>
          </c:dPt>
          <c:dPt>
            <c:idx val="1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4D-45FE-884B-B9AC5D83BB04}"/>
              </c:ext>
            </c:extLst>
          </c:dPt>
          <c:dPt>
            <c:idx val="2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4D-45FE-884B-B9AC5D83BB04}"/>
              </c:ext>
            </c:extLst>
          </c:dPt>
          <c:dPt>
            <c:idx val="3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4D-45FE-884B-B9AC5D83BB04}"/>
              </c:ext>
            </c:extLst>
          </c:dPt>
          <c:cat>
            <c:strRef>
              <c:f>Sheet1!$A$2:$A$5</c:f>
              <c:strCache>
                <c:ptCount val="3"/>
                <c:pt idx="0">
                  <c:v>Potentially</c:v>
                </c:pt>
                <c:pt idx="1">
                  <c:v>Definite</c:v>
                </c:pt>
                <c:pt idx="2">
                  <c:v>Other drivers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</c:v>
                </c:pt>
                <c:pt idx="1">
                  <c:v>2</c:v>
                </c:pt>
                <c:pt idx="2">
                  <c:v>844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46-4E64-A959-18E8AC193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DF4C1-7C84-4DD9-825F-55AD0C0F22A0}" type="datetimeFigureOut">
              <a:rPr lang="de-DE" smtClean="0"/>
              <a:t>11.09.2025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B5364-F8CC-49FA-BA40-F889F65436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74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https://www.youtube.com/watch?v=sEVnpEFoYOU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5364-F8CC-49FA-BA40-F889F654361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19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of global OBIS and GBIF data for selected taxa (yellow) with roads and shipping routes (black) and cities (green). Species data fall almost exclusively on these access routes, (</a:t>
            </a:r>
            <a:r>
              <a:rPr lang="en-US" dirty="0" err="1"/>
              <a:t>barplot</a:t>
            </a:r>
            <a:r>
              <a:rPr lang="en-US" dirty="0"/>
              <a:t>) with most distribution data within 2.5 km of roads on land, or either on the coast or a shipping route on the ocean. Regional spatial biases are also clear.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5364-F8CC-49FA-BA40-F889F654361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85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Anterograde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amnesia</a:t>
            </a:r>
            <a:endParaRPr lang="de-DE" b="0" dirty="0">
              <a:effectLst/>
            </a:endParaRPr>
          </a:p>
          <a:p>
            <a:pPr rtl="0" fontAlgn="base"/>
            <a:br>
              <a:rPr lang="de-DE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Clive Wearing was a talented musician and conductor</a:t>
            </a:r>
          </a:p>
          <a:p>
            <a:pPr rtl="0" fontAlgn="base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Herpesviral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Encephalitis</a:t>
            </a:r>
          </a:p>
          <a:p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longer able to create new memories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5364-F8CC-49FA-BA40-F889F654361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397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Karl Popper (</a:t>
            </a:r>
            <a:r>
              <a:rPr lang="de-DE" dirty="0" err="1"/>
              <a:t>Falsifying</a:t>
            </a:r>
            <a:r>
              <a:rPr lang="de-DE" dirty="0"/>
              <a:t>), Thomas Kuhn (</a:t>
            </a:r>
            <a:r>
              <a:rPr lang="de-DE" dirty="0" err="1"/>
              <a:t>Paradigm</a:t>
            </a:r>
            <a:r>
              <a:rPr lang="de-DE" dirty="0"/>
              <a:t> </a:t>
            </a:r>
            <a:r>
              <a:rPr lang="de-DE" dirty="0" err="1"/>
              <a:t>Shifts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5364-F8CC-49FA-BA40-F889F654361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88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SSoQ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0971"/>
            <a:ext cx="10363200" cy="1089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35943" y="3886200"/>
            <a:ext cx="8541657" cy="64951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[P</a:t>
            </a:r>
            <a:r>
              <a:rPr lang="en-US" dirty="0" err="1"/>
              <a:t>resenter</a:t>
            </a:r>
            <a:r>
              <a:rPr lang="en-US" dirty="0"/>
              <a:t> name]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 descr="A graphic of a circle with circles and lines&#10;&#10;AI-generated content may be incorrect.">
            <a:extLst>
              <a:ext uri="{FF2B5EF4-FFF2-40B4-BE49-F238E27FC236}">
                <a16:creationId xmlns:a16="http://schemas.microsoft.com/office/drawing/2014/main" id="{D8167660-DD02-530C-81E2-7B32E2660F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7579" y="136524"/>
            <a:ext cx="1916334" cy="191633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447EB0F-F842-32A9-A49B-F5B121978F41}"/>
              </a:ext>
            </a:extLst>
          </p:cNvPr>
          <p:cNvSpPr txBox="1">
            <a:spLocks/>
          </p:cNvSpPr>
          <p:nvPr userDrawn="1"/>
        </p:nvSpPr>
        <p:spPr>
          <a:xfrm>
            <a:off x="1162681" y="4535714"/>
            <a:ext cx="10114919" cy="64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Science School of Quantitative Ecology 2025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D81231-595D-B2E0-4332-19F89718CE89}"/>
              </a:ext>
            </a:extLst>
          </p:cNvPr>
          <p:cNvSpPr txBox="1">
            <a:spLocks/>
          </p:cNvSpPr>
          <p:nvPr userDrawn="1"/>
        </p:nvSpPr>
        <p:spPr>
          <a:xfrm>
            <a:off x="2735943" y="5121275"/>
            <a:ext cx="8541657" cy="64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bit.ly/SSoQE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1BD7DB-2FA3-B5FB-2628-FCF7BC8E1620}"/>
              </a:ext>
            </a:extLst>
          </p:cNvPr>
          <p:cNvSpPr/>
          <p:nvPr userDrawn="1"/>
        </p:nvSpPr>
        <p:spPr>
          <a:xfrm>
            <a:off x="471714" y="2191657"/>
            <a:ext cx="2547256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78AD2-72B0-53A7-4F21-8366DADFBA55}"/>
              </a:ext>
            </a:extLst>
          </p:cNvPr>
          <p:cNvSpPr/>
          <p:nvPr userDrawn="1"/>
        </p:nvSpPr>
        <p:spPr>
          <a:xfrm>
            <a:off x="3033488" y="2191657"/>
            <a:ext cx="3519708" cy="25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89136A-C5B4-63CB-DB8A-A813A61BC027}"/>
              </a:ext>
            </a:extLst>
          </p:cNvPr>
          <p:cNvSpPr/>
          <p:nvPr userDrawn="1"/>
        </p:nvSpPr>
        <p:spPr>
          <a:xfrm>
            <a:off x="6567714" y="2191657"/>
            <a:ext cx="2547256" cy="25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D8D09A-F7BD-8D1B-CCA1-6502FFB8AF11}"/>
              </a:ext>
            </a:extLst>
          </p:cNvPr>
          <p:cNvSpPr/>
          <p:nvPr userDrawn="1"/>
        </p:nvSpPr>
        <p:spPr>
          <a:xfrm>
            <a:off x="9129488" y="2191657"/>
            <a:ext cx="2547256" cy="254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33703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4578" y="501648"/>
            <a:ext cx="10565477" cy="48656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SSoQE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Plus Jakart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Plus Jakart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Plus Jakart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EF85-9077-8C0E-E8F5-69149E0EC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Biases in ecological and </a:t>
            </a:r>
            <a:r>
              <a:rPr lang="en-US" noProof="0" dirty="0" err="1"/>
              <a:t>paleoecological</a:t>
            </a:r>
            <a:r>
              <a:rPr lang="en-US" noProof="0" dirty="0"/>
              <a:t> data	</a:t>
            </a:r>
            <a:endParaRPr lang="en-GB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AAE33-C0B4-408A-59BA-C4208AB0A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Dr. Gregor Mathes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8AB7DCD-98EF-A924-B1D6-D1CE049867A2}"/>
              </a:ext>
            </a:extLst>
          </p:cNvPr>
          <p:cNvSpPr txBox="1">
            <a:spLocks/>
          </p:cNvSpPr>
          <p:nvPr/>
        </p:nvSpPr>
        <p:spPr>
          <a:xfrm>
            <a:off x="464121" y="3551274"/>
            <a:ext cx="8541657" cy="64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noProof="0" dirty="0"/>
              <a:t>Teaching Golems about </a:t>
            </a:r>
            <a:r>
              <a:rPr lang="en-GB" noProof="0" dirty="0">
                <a:solidFill>
                  <a:schemeClr val="accent2"/>
                </a:solidFill>
              </a:rPr>
              <a:t>the real world</a:t>
            </a:r>
          </a:p>
        </p:txBody>
      </p:sp>
    </p:spTree>
    <p:extLst>
      <p:ext uri="{BB962C8B-B14F-4D97-AF65-F5344CB8AC3E}">
        <p14:creationId xmlns:p14="http://schemas.microsoft.com/office/powerpoint/2010/main" val="3274936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23B40-65C6-C527-A7B7-AED22FBC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Bioturbation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8738D36-9AEF-F9C7-4C92-E28ABFBE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34" y="1417638"/>
            <a:ext cx="7140027" cy="477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75EB8A-5560-2556-5D3D-74D1CFABFB5F}"/>
              </a:ext>
            </a:extLst>
          </p:cNvPr>
          <p:cNvSpPr txBox="1"/>
          <p:nvPr/>
        </p:nvSpPr>
        <p:spPr>
          <a:xfrm>
            <a:off x="425823" y="6364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Ferlian</a:t>
            </a:r>
            <a:r>
              <a:rPr lang="de-DE" dirty="0"/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363654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C9BA1-08C6-AAD0-E88C-A0CCD564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stratigraphy</a:t>
            </a:r>
            <a:endParaRPr lang="de-DE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66D09C0-409A-5621-5E41-459B6ED4C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59" y="20574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8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B7B27-7E62-D8EA-1E7D-C60DB480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Fossil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4B9F889-0069-BF91-049E-548800F6A8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270" y="1600200"/>
            <a:ext cx="316345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CCCAF78-1776-7C16-2E39-E16414F32FF9}"/>
              </a:ext>
            </a:extLst>
          </p:cNvPr>
          <p:cNvCxnSpPr>
            <a:cxnSpLocks/>
          </p:cNvCxnSpPr>
          <p:nvPr/>
        </p:nvCxnSpPr>
        <p:spPr>
          <a:xfrm flipV="1">
            <a:off x="4069976" y="2994212"/>
            <a:ext cx="3680012" cy="820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4672550-D24E-BB02-B941-E118A2EF576A}"/>
              </a:ext>
            </a:extLst>
          </p:cNvPr>
          <p:cNvCxnSpPr>
            <a:cxnSpLocks/>
          </p:cNvCxnSpPr>
          <p:nvPr/>
        </p:nvCxnSpPr>
        <p:spPr>
          <a:xfrm flipV="1">
            <a:off x="4222376" y="4023039"/>
            <a:ext cx="3913095" cy="907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6" name="Picture 4">
            <a:extLst>
              <a:ext uri="{FF2B5EF4-FFF2-40B4-BE49-F238E27FC236}">
                <a16:creationId xmlns:a16="http://schemas.microsoft.com/office/drawing/2014/main" id="{E077A15D-8363-259C-8C3A-6CF1B6B1D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331" y="3739303"/>
            <a:ext cx="605304" cy="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5DA7AFF-4423-1437-B5F2-942ABBEA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82" y="3562864"/>
            <a:ext cx="413553" cy="82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EA180D2-752B-3B89-789C-F26A15FF0335}"/>
              </a:ext>
            </a:extLst>
          </p:cNvPr>
          <p:cNvCxnSpPr>
            <a:cxnSpLocks/>
          </p:cNvCxnSpPr>
          <p:nvPr/>
        </p:nvCxnSpPr>
        <p:spPr>
          <a:xfrm>
            <a:off x="7783876" y="3092824"/>
            <a:ext cx="185747" cy="9218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0DF6B204-FCD2-E770-DF35-EC4C031F2C22}"/>
              </a:ext>
            </a:extLst>
          </p:cNvPr>
          <p:cNvSpPr txBox="1"/>
          <p:nvPr/>
        </p:nvSpPr>
        <p:spPr>
          <a:xfrm rot="20878041">
            <a:off x="7954050" y="3056685"/>
            <a:ext cx="1429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Age </a:t>
            </a:r>
            <a:r>
              <a:rPr lang="de-DE" dirty="0" err="1"/>
              <a:t>uncertainty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2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12187-190A-E76F-6C69-2F85BA5A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</a:rPr>
              <a:t>Exercise</a:t>
            </a:r>
            <a:r>
              <a:rPr lang="de-DE" dirty="0">
                <a:solidFill>
                  <a:schemeClr val="accent1"/>
                </a:solidFill>
              </a:rPr>
              <a:t> 7 </a:t>
            </a:r>
            <a:r>
              <a:rPr lang="de-DE" dirty="0"/>
              <a:t>– Temporal </a:t>
            </a:r>
            <a:r>
              <a:rPr lang="de-DE" dirty="0" err="1"/>
              <a:t>binning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FB2F8D-DB17-5815-C861-54DF57CBB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 through the 7_exercise_binning.R script in the </a:t>
            </a:r>
            <a:r>
              <a:rPr lang="en-GB" dirty="0" err="1"/>
              <a:t>Github</a:t>
            </a:r>
            <a:r>
              <a:rPr lang="en-GB" dirty="0"/>
              <a:t> repository </a:t>
            </a:r>
            <a:r>
              <a:rPr lang="en-GB" dirty="0" err="1"/>
              <a:t>sample_standardisation</a:t>
            </a:r>
            <a:br>
              <a:rPr lang="en-GB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417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0C1E3-13B3-E2FE-3F9F-91021B0B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Paleontological</a:t>
            </a:r>
            <a:r>
              <a:rPr lang="de-DE" dirty="0"/>
              <a:t> </a:t>
            </a:r>
            <a:r>
              <a:rPr lang="de-DE" dirty="0" err="1"/>
              <a:t>biases</a:t>
            </a:r>
            <a:endParaRPr lang="de-DE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811AD1C-2CE3-E194-19EF-B18C2CE1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04" y="1323673"/>
            <a:ext cx="7648855" cy="53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76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09440-A6D2-092C-C6AD-E78410B4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8C9F-D235-EB03-AB95-16E15EF2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Palynological biases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BE0D34E-1F5E-3957-101B-8EC99FE6F075}"/>
              </a:ext>
            </a:extLst>
          </p:cNvPr>
          <p:cNvSpPr txBox="1"/>
          <p:nvPr/>
        </p:nvSpPr>
        <p:spPr>
          <a:xfrm>
            <a:off x="283806" y="3414964"/>
            <a:ext cx="505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Mind the </a:t>
            </a:r>
            <a:r>
              <a:rPr lang="en-GB" sz="2800" dirty="0">
                <a:solidFill>
                  <a:schemeClr val="accent2"/>
                </a:solidFill>
              </a:rPr>
              <a:t>gap</a:t>
            </a:r>
            <a:endParaRPr lang="en-GB" sz="2800" noProof="0" dirty="0">
              <a:solidFill>
                <a:schemeClr val="accent2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C04D251-4927-9981-B51D-A0FD6A166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760" y="335256"/>
            <a:ext cx="4910412" cy="46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28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Palynology</a:t>
            </a:r>
          </a:p>
        </p:txBody>
      </p:sp>
      <p:pic>
        <p:nvPicPr>
          <p:cNvPr id="19" name="Picture 2" descr="https://lh4.googleusercontent.com/rsBbkyisAHz2hITinpLgDcmxTUU3GoTt6Tdbn8i4MSjeu2TXcb8_l-XJ1oTYBl6ldWgifZOwgFl14BJeczAsuVaAIbi3Hm5vjBP2zlw4nlnYT-1hUGEkDGDEc0I_dNgu7xykLMlUO-7nEbFOA6RD4jrTmW2juG9GqtBUtjVr1qsF-8lIVuyoutoOd7P1">
            <a:extLst>
              <a:ext uri="{FF2B5EF4-FFF2-40B4-BE49-F238E27FC236}">
                <a16:creationId xmlns:a16="http://schemas.microsoft.com/office/drawing/2014/main" id="{54AF0DC6-ACF2-4244-A104-C80D66F9F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8" r="75853"/>
          <a:stretch/>
        </p:blipFill>
        <p:spPr bwMode="auto">
          <a:xfrm>
            <a:off x="351153" y="1584100"/>
            <a:ext cx="2752656" cy="32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4.googleusercontent.com/rsBbkyisAHz2hITinpLgDcmxTUU3GoTt6Tdbn8i4MSjeu2TXcb8_l-XJ1oTYBl6ldWgifZOwgFl14BJeczAsuVaAIbi3Hm5vjBP2zlw4nlnYT-1hUGEkDGDEc0I_dNgu7xykLMlUO-7nEbFOA6RD4jrTmW2juG9GqtBUtjVr1qsF-8lIVuyoutoOd7P1">
            <a:extLst>
              <a:ext uri="{FF2B5EF4-FFF2-40B4-BE49-F238E27FC236}">
                <a16:creationId xmlns:a16="http://schemas.microsoft.com/office/drawing/2014/main" id="{2D05D008-3229-4BCC-B5D2-9203BB53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7" t="10768" r="50885"/>
          <a:stretch/>
        </p:blipFill>
        <p:spPr bwMode="auto">
          <a:xfrm>
            <a:off x="3103809" y="1584100"/>
            <a:ext cx="2846230" cy="32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lh4.googleusercontent.com/rsBbkyisAHz2hITinpLgDcmxTUU3GoTt6Tdbn8i4MSjeu2TXcb8_l-XJ1oTYBl6ldWgifZOwgFl14BJeczAsuVaAIbi3Hm5vjBP2zlw4nlnYT-1hUGEkDGDEc0I_dNgu7xykLMlUO-7nEbFOA6RD4jrTmW2juG9GqtBUtjVr1qsF-8lIVuyoutoOd7P1">
            <a:extLst>
              <a:ext uri="{FF2B5EF4-FFF2-40B4-BE49-F238E27FC236}">
                <a16:creationId xmlns:a16="http://schemas.microsoft.com/office/drawing/2014/main" id="{887F8C9F-5404-45E5-BDA1-A2F26E4C2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5" t="10768" r="26030"/>
          <a:stretch/>
        </p:blipFill>
        <p:spPr bwMode="auto">
          <a:xfrm>
            <a:off x="5950039" y="1584100"/>
            <a:ext cx="2833354" cy="32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lh4.googleusercontent.com/rsBbkyisAHz2hITinpLgDcmxTUU3GoTt6Tdbn8i4MSjeu2TXcb8_l-XJ1oTYBl6ldWgifZOwgFl14BJeczAsuVaAIbi3Hm5vjBP2zlw4nlnYT-1hUGEkDGDEc0I_dNgu7xykLMlUO-7nEbFOA6RD4jrTmW2juG9GqtBUtjVr1qsF-8lIVuyoutoOd7P1">
            <a:extLst>
              <a:ext uri="{FF2B5EF4-FFF2-40B4-BE49-F238E27FC236}">
                <a16:creationId xmlns:a16="http://schemas.microsoft.com/office/drawing/2014/main" id="{95DFFA56-905D-467D-A478-0DC875DCA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9" t="10768" r="272"/>
          <a:stretch/>
        </p:blipFill>
        <p:spPr bwMode="auto">
          <a:xfrm>
            <a:off x="8783393" y="1584100"/>
            <a:ext cx="2936382" cy="32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80E6A-4B0A-47DE-9326-E8BF9A4C659F}"/>
              </a:ext>
            </a:extLst>
          </p:cNvPr>
          <p:cNvSpPr txBox="1"/>
          <p:nvPr/>
        </p:nvSpPr>
        <p:spPr>
          <a:xfrm>
            <a:off x="7366716" y="6415317"/>
            <a:ext cx="3069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Artwork by Milan Teunissen van Manen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92ED7D9-5612-B013-2834-9D5655301CD7}"/>
              </a:ext>
            </a:extLst>
          </p:cNvPr>
          <p:cNvSpPr txBox="1"/>
          <p:nvPr/>
        </p:nvSpPr>
        <p:spPr>
          <a:xfrm>
            <a:off x="900953" y="5257800"/>
            <a:ext cx="3344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Differential </a:t>
            </a:r>
            <a:r>
              <a:rPr lang="de-DE" dirty="0" err="1"/>
              <a:t>pollen</a:t>
            </a:r>
            <a:r>
              <a:rPr lang="de-DE" dirty="0"/>
              <a:t> </a:t>
            </a:r>
            <a:r>
              <a:rPr lang="de-DE" dirty="0" err="1"/>
              <a:t>productivity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Aerodynamic</a:t>
            </a:r>
            <a:r>
              <a:rPr lang="de-DE" dirty="0"/>
              <a:t> </a:t>
            </a:r>
            <a:r>
              <a:rPr lang="de-DE" dirty="0" err="1"/>
              <a:t>differences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Source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difference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transport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Differential </a:t>
            </a:r>
            <a:r>
              <a:rPr lang="de-DE" dirty="0" err="1"/>
              <a:t>decay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770F98-5E3A-D5D9-A502-95C746A44360}"/>
              </a:ext>
            </a:extLst>
          </p:cNvPr>
          <p:cNvSpPr txBox="1"/>
          <p:nvPr/>
        </p:nvSpPr>
        <p:spPr>
          <a:xfrm>
            <a:off x="4601139" y="5257205"/>
            <a:ext cx="2295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Taphonomic</a:t>
            </a:r>
            <a:r>
              <a:rPr lang="de-DE" dirty="0"/>
              <a:t> </a:t>
            </a:r>
            <a:r>
              <a:rPr lang="de-DE" dirty="0" err="1"/>
              <a:t>mixing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err="1"/>
              <a:t>bias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264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A5725-9176-F03C-7476-DC80C209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61EC-46A9-E106-C70C-6C6B798F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ecological biases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4106D3-9F37-3A81-58F6-2E6658D209DD}"/>
              </a:ext>
            </a:extLst>
          </p:cNvPr>
          <p:cNvSpPr txBox="1"/>
          <p:nvPr/>
        </p:nvSpPr>
        <p:spPr>
          <a:xfrm>
            <a:off x="283806" y="3414964"/>
            <a:ext cx="505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Mind the </a:t>
            </a:r>
            <a:r>
              <a:rPr lang="en-GB" sz="2800" dirty="0">
                <a:solidFill>
                  <a:schemeClr val="accent2"/>
                </a:solidFill>
              </a:rPr>
              <a:t>gap</a:t>
            </a:r>
            <a:endParaRPr lang="en-GB" sz="2800" noProof="0" dirty="0">
              <a:solidFill>
                <a:schemeClr val="accent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66E50A-FBF7-7875-5F03-B6557E313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934" y="547687"/>
            <a:ext cx="61150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10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1F377F-4B64-6FFB-529A-F7FD362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Ecological</a:t>
            </a:r>
            <a:r>
              <a:rPr lang="de-DE" dirty="0"/>
              <a:t> </a:t>
            </a:r>
            <a:r>
              <a:rPr lang="de-DE" dirty="0" err="1"/>
              <a:t>biases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57CCE3-3569-80A2-901A-72D4FEDF5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66" y="1293624"/>
            <a:ext cx="9392961" cy="5382376"/>
          </a:xfrm>
          <a:prstGeom prst="rect">
            <a:avLst/>
          </a:prstGeom>
        </p:spPr>
      </p:pic>
      <p:sp>
        <p:nvSpPr>
          <p:cNvPr id="5" name="TextBox 28">
            <a:extLst>
              <a:ext uri="{FF2B5EF4-FFF2-40B4-BE49-F238E27FC236}">
                <a16:creationId xmlns:a16="http://schemas.microsoft.com/office/drawing/2014/main" id="{435D6FC1-C33E-1B6C-1C1E-0101AFAA035B}"/>
              </a:ext>
            </a:extLst>
          </p:cNvPr>
          <p:cNvSpPr txBox="1"/>
          <p:nvPr/>
        </p:nvSpPr>
        <p:spPr>
          <a:xfrm>
            <a:off x="10577327" y="6429473"/>
            <a:ext cx="1584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Hughes et al., 2021</a:t>
            </a:r>
          </a:p>
        </p:txBody>
      </p:sp>
    </p:spTree>
    <p:extLst>
      <p:ext uri="{BB962C8B-B14F-4D97-AF65-F5344CB8AC3E}">
        <p14:creationId xmlns:p14="http://schemas.microsoft.com/office/powerpoint/2010/main" val="220942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CDC94-0249-85BC-5AAE-EC81C2E2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Ecological</a:t>
            </a:r>
            <a:r>
              <a:rPr lang="de-DE" dirty="0"/>
              <a:t> </a:t>
            </a:r>
            <a:r>
              <a:rPr lang="de-DE" dirty="0" err="1"/>
              <a:t>biases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BDC954-6224-C2B0-7B05-604C1E240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&lt;10%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globe</a:t>
            </a:r>
            <a:r>
              <a:rPr lang="de-DE" dirty="0"/>
              <a:t> </a:t>
            </a:r>
            <a:r>
              <a:rPr lang="de-DE" dirty="0" err="1"/>
              <a:t>sampled</a:t>
            </a:r>
            <a:endParaRPr lang="de-DE" dirty="0"/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Disproportionate</a:t>
            </a:r>
            <a:r>
              <a:rPr lang="de-DE" dirty="0"/>
              <a:t> </a:t>
            </a:r>
            <a:r>
              <a:rPr lang="de-DE" dirty="0" err="1"/>
              <a:t>tropical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/>
                </a:solidFill>
              </a:rPr>
              <a:t>sampling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High elevations and deep seas are particularly unknown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Over 50% of records in most groups account for under 2% of species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Citizen-science exacerbates</a:t>
            </a:r>
            <a:r>
              <a:rPr lang="en-US" dirty="0"/>
              <a:t> this bias</a:t>
            </a:r>
            <a:endParaRPr lang="de-DE" dirty="0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231A444C-34B9-1046-2CBB-82B5E5DE6756}"/>
              </a:ext>
            </a:extLst>
          </p:cNvPr>
          <p:cNvSpPr txBox="1"/>
          <p:nvPr/>
        </p:nvSpPr>
        <p:spPr>
          <a:xfrm>
            <a:off x="10577327" y="6429473"/>
            <a:ext cx="1584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Hughes et al., 2021</a:t>
            </a:r>
          </a:p>
        </p:txBody>
      </p:sp>
    </p:spTree>
    <p:extLst>
      <p:ext uri="{BB962C8B-B14F-4D97-AF65-F5344CB8AC3E}">
        <p14:creationId xmlns:p14="http://schemas.microsoft.com/office/powerpoint/2010/main" val="206804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2390E-5131-28B8-8917-DCCB7566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paleontology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A068B9-FECE-1D26-617E-B584B693F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41" y="1417638"/>
            <a:ext cx="76200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36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DAD20-5416-7153-6A75-E8BD595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resolve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biases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A8E240-19B9-36A3-54E8-9C46E4B0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Looking</a:t>
            </a:r>
          </a:p>
          <a:p>
            <a:pPr lvl="1"/>
            <a:r>
              <a:rPr lang="en-US" dirty="0"/>
              <a:t>one can get a better picture of irregularities and test underlying analytical assumptions by </a:t>
            </a:r>
            <a:r>
              <a:rPr lang="en-US" dirty="0" err="1"/>
              <a:t>visualising</a:t>
            </a:r>
            <a:r>
              <a:rPr lang="en-US" dirty="0"/>
              <a:t> the 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Talking</a:t>
            </a:r>
          </a:p>
          <a:p>
            <a:pPr lvl="1"/>
            <a:r>
              <a:rPr lang="en-US" dirty="0"/>
              <a:t>awareness of biases through interactions with people that have sampled/ created/  modified the 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Mimicking</a:t>
            </a:r>
          </a:p>
          <a:p>
            <a:pPr lvl="1"/>
            <a:r>
              <a:rPr lang="en-US" dirty="0"/>
              <a:t>simulating biases and the data generating process allows us to test methods against ground truth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1041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753AC-4EC8-C732-BDBC-1FBC5516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resolve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biases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B0C537-C07C-40A3-B729-448EF75B8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/>
                </a:solidFill>
              </a:rPr>
              <a:t>data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generating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process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feed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Golem and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informed</a:t>
            </a:r>
            <a:r>
              <a:rPr lang="de-DE" dirty="0"/>
              <a:t> </a:t>
            </a:r>
            <a:r>
              <a:rPr lang="de-DE" dirty="0" err="1"/>
              <a:t>inferences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2172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99653-4679-FC4F-C78C-45B5E6A12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B76C-3984-9DA0-EEA2-F6AFA927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Mixed effect models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6182A5-B50E-921F-10F6-854D19877A97}"/>
              </a:ext>
            </a:extLst>
          </p:cNvPr>
          <p:cNvSpPr txBox="1"/>
          <p:nvPr/>
        </p:nvSpPr>
        <p:spPr>
          <a:xfrm>
            <a:off x="283806" y="3414964"/>
            <a:ext cx="505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Golems with </a:t>
            </a:r>
            <a:r>
              <a:rPr lang="en-GB" sz="2800" dirty="0">
                <a:solidFill>
                  <a:schemeClr val="accent2"/>
                </a:solidFill>
              </a:rPr>
              <a:t>memory</a:t>
            </a:r>
            <a:endParaRPr lang="en-GB" sz="2800" noProof="0" dirty="0">
              <a:solidFill>
                <a:schemeClr val="accent2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717C178-0DAF-A61E-A470-4CCE08165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/>
          <a:stretch/>
        </p:blipFill>
        <p:spPr bwMode="auto">
          <a:xfrm>
            <a:off x="6808693" y="1310810"/>
            <a:ext cx="4744571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086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4B832-DA56-A0AC-A619-4E32C0FC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Mixed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AF32C5-5176-56F5-8C6D-803AF3FA4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Common </a:t>
            </a:r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anterograde </a:t>
            </a:r>
            <a:r>
              <a:rPr lang="de-DE" dirty="0" err="1"/>
              <a:t>amnesia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no potential to apply information learned about one system to a new system</a:t>
            </a:r>
          </a:p>
          <a:p>
            <a:endParaRPr lang="en-US" dirty="0"/>
          </a:p>
          <a:p>
            <a:r>
              <a:rPr lang="en-US" dirty="0"/>
              <a:t>implicitly assume that nothing learned about any one category informs estimates for the other categories</a:t>
            </a:r>
          </a:p>
          <a:p>
            <a:endParaRPr lang="en-US" dirty="0"/>
          </a:p>
          <a:p>
            <a:r>
              <a:rPr lang="en-US" dirty="0"/>
              <a:t>we can refer to this type of models as “fixed effects” models</a:t>
            </a:r>
          </a:p>
          <a:p>
            <a:endParaRPr lang="en-US" dirty="0"/>
          </a:p>
          <a:p>
            <a:r>
              <a:rPr lang="en-US" dirty="0"/>
              <a:t>but we want models with memory to </a:t>
            </a:r>
            <a:r>
              <a:rPr lang="en-US" dirty="0">
                <a:solidFill>
                  <a:schemeClr val="accent1"/>
                </a:solidFill>
              </a:rPr>
              <a:t>transfer information across systems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751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B1174-DCE0-67F8-5D02-8FF171166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E76F64-5CAD-1A30-47FA-28F05F16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Mixed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CC6EFE-BFCF-2780-637F-F9306FEE0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Fixed effect models rely on the assumption of independence</a:t>
            </a:r>
          </a:p>
          <a:p>
            <a:pPr lvl="1"/>
            <a:r>
              <a:rPr lang="en-US" dirty="0"/>
              <a:t>each observation is independent of others</a:t>
            </a:r>
          </a:p>
          <a:p>
            <a:endParaRPr lang="en-US" dirty="0"/>
          </a:p>
          <a:p>
            <a:r>
              <a:rPr lang="en-US" dirty="0"/>
              <a:t>real data often has multiple observations for individuals</a:t>
            </a:r>
          </a:p>
          <a:p>
            <a:r>
              <a:rPr lang="en-US" dirty="0"/>
              <a:t>real data often has hierarchical structures</a:t>
            </a:r>
          </a:p>
          <a:p>
            <a:endParaRPr lang="en-US" dirty="0"/>
          </a:p>
          <a:p>
            <a:r>
              <a:rPr lang="en-US" dirty="0"/>
              <a:t>ignoring these structure will result in inefficient estimates and possibly misleading inferences</a:t>
            </a:r>
          </a:p>
          <a:p>
            <a:endParaRPr lang="en-US" dirty="0"/>
          </a:p>
          <a:p>
            <a:r>
              <a:rPr lang="en-US" dirty="0"/>
              <a:t>we want models that are </a:t>
            </a:r>
            <a:r>
              <a:rPr lang="en-US" dirty="0">
                <a:solidFill>
                  <a:schemeClr val="accent1"/>
                </a:solidFill>
              </a:rPr>
              <a:t>modeling</a:t>
            </a:r>
            <a:r>
              <a:rPr lang="en-US" dirty="0"/>
              <a:t> both the within-individual (within-cluster) and between-individual (between-cluster) </a:t>
            </a:r>
            <a:r>
              <a:rPr lang="en-US" dirty="0">
                <a:solidFill>
                  <a:schemeClr val="accent1"/>
                </a:solidFill>
              </a:rPr>
              <a:t>variation correctly</a:t>
            </a:r>
          </a:p>
        </p:txBody>
      </p:sp>
    </p:spTree>
    <p:extLst>
      <p:ext uri="{BB962C8B-B14F-4D97-AF65-F5344CB8AC3E}">
        <p14:creationId xmlns:p14="http://schemas.microsoft.com/office/powerpoint/2010/main" val="659949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482E5-76DE-E30F-7D3E-A55B8AC0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Ignoring</a:t>
            </a:r>
            <a:r>
              <a:rPr lang="de-DE" dirty="0"/>
              <a:t> time-variant </a:t>
            </a:r>
            <a:r>
              <a:rPr lang="de-DE" dirty="0" err="1"/>
              <a:t>information</a:t>
            </a:r>
            <a:endParaRPr lang="de-DE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B828665-C0B3-EDA9-5DAF-9967CBFF3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r="44391" b="76732"/>
          <a:stretch/>
        </p:blipFill>
        <p:spPr bwMode="auto">
          <a:xfrm>
            <a:off x="3776343" y="2090497"/>
            <a:ext cx="5336028" cy="348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6CA717-FF77-C5BC-5F29-D3CDBDD545EA}"/>
              </a:ext>
            </a:extLst>
          </p:cNvPr>
          <p:cNvSpPr txBox="1"/>
          <p:nvPr/>
        </p:nvSpPr>
        <p:spPr>
          <a:xfrm rot="16200000">
            <a:off x="1745880" y="3602439"/>
            <a:ext cx="3231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Regression </a:t>
            </a:r>
            <a:r>
              <a:rPr lang="de-DE" sz="2400" dirty="0" err="1"/>
              <a:t>coefficient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848787-6727-3711-04C1-D508CFE99010}"/>
              </a:ext>
            </a:extLst>
          </p:cNvPr>
          <p:cNvSpPr txBox="1"/>
          <p:nvPr/>
        </p:nvSpPr>
        <p:spPr>
          <a:xfrm>
            <a:off x="5264528" y="5588121"/>
            <a:ext cx="3231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Age (</a:t>
            </a:r>
            <a:r>
              <a:rPr lang="de-DE" sz="2400" dirty="0" err="1"/>
              <a:t>millions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years</a:t>
            </a:r>
            <a:r>
              <a:rPr lang="de-DE" sz="2400" dirty="0"/>
              <a:t>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0A0A3D-13D7-551E-9ADF-49B95A98B449}"/>
              </a:ext>
            </a:extLst>
          </p:cNvPr>
          <p:cNvSpPr txBox="1"/>
          <p:nvPr/>
        </p:nvSpPr>
        <p:spPr>
          <a:xfrm>
            <a:off x="22412" y="597452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Payne, Jonathan L., and Noel A. Heim. "Body size, sampling completeness, and extinction risk in the marine fossil record." 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Paleobiology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46.1 (2020): 23-40.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88747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43385-5039-BEBC-54C0-C253B6523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E1E64-4090-0E8A-83A2-5A0656C8A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4294094" cy="1143000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Ignoring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-variant </a:t>
            </a:r>
            <a:r>
              <a:rPr lang="de-DE" dirty="0" err="1"/>
              <a:t>information</a:t>
            </a:r>
            <a:endParaRPr lang="de-DE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649FFC6-4E67-8EBD-9F56-B10A9460C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55" y="188259"/>
            <a:ext cx="4456019" cy="648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152899-F86F-5B11-0528-5445D0935044}"/>
              </a:ext>
            </a:extLst>
          </p:cNvPr>
          <p:cNvSpPr txBox="1"/>
          <p:nvPr/>
        </p:nvSpPr>
        <p:spPr>
          <a:xfrm>
            <a:off x="22412" y="5974520"/>
            <a:ext cx="49798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Payne, Jonathan L., and Noel A. Heim. "Body size, sampling completeness, and extinction risk in the marine fossil record." 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Paleobiology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46.1 (2020): 23-40.</a:t>
            </a:r>
            <a:endParaRPr lang="en-US" sz="1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6107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86101-D04D-9FB9-FD09-44F41481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Mixed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D93C31-5DE3-A08E-A1DD-05C400AF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mixed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overcome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, </a:t>
            </a:r>
            <a:r>
              <a:rPr lang="de-DE" dirty="0" err="1"/>
              <a:t>providing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precise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robust </a:t>
            </a:r>
            <a:r>
              <a:rPr lang="de-DE" dirty="0" err="1"/>
              <a:t>estimates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synonyms</a:t>
            </a:r>
            <a:endParaRPr lang="de-DE" dirty="0"/>
          </a:p>
          <a:p>
            <a:pPr lvl="1"/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Multilevel </a:t>
            </a:r>
            <a:r>
              <a:rPr lang="de-DE" dirty="0" err="1"/>
              <a:t>models</a:t>
            </a:r>
            <a:r>
              <a:rPr lang="de-DE" dirty="0"/>
              <a:t>, Random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Random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Mixed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>
                <a:solidFill>
                  <a:schemeClr val="accent1"/>
                </a:solidFill>
              </a:rPr>
              <a:t>Random </a:t>
            </a:r>
            <a:r>
              <a:rPr lang="de-DE" dirty="0" err="1">
                <a:solidFill>
                  <a:schemeClr val="accent1"/>
                </a:solidFill>
              </a:rPr>
              <a:t>intercept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models</a:t>
            </a:r>
            <a:r>
              <a:rPr lang="de-DE" dirty="0">
                <a:solidFill>
                  <a:schemeClr val="accent1"/>
                </a:solidFill>
              </a:rPr>
              <a:t>, Random </a:t>
            </a:r>
            <a:r>
              <a:rPr lang="de-DE" dirty="0" err="1">
                <a:solidFill>
                  <a:schemeClr val="accent1"/>
                </a:solidFill>
              </a:rPr>
              <a:t>slope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models</a:t>
            </a:r>
            <a:r>
              <a:rPr lang="de-DE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3082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98137-925F-589F-8B28-9D0E2C01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29477-50C4-3BB2-9AA4-45ACC5DB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Mixed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in 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AACFE6-9899-561A-074F-B88917F85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base R does not allow us to fit GLMMs or LMMs</a:t>
            </a:r>
          </a:p>
          <a:p>
            <a:endParaRPr lang="en-US" dirty="0"/>
          </a:p>
          <a:p>
            <a:r>
              <a:rPr lang="en-US" dirty="0"/>
              <a:t>There are many packages for this but </a:t>
            </a:r>
            <a:r>
              <a:rPr lang="en-US" dirty="0">
                <a:solidFill>
                  <a:schemeClr val="accent1"/>
                </a:solidFill>
              </a:rPr>
              <a:t>lme4</a:t>
            </a:r>
            <a:r>
              <a:rPr lang="en-US" dirty="0"/>
              <a:t> for one is most often used</a:t>
            </a:r>
          </a:p>
          <a:p>
            <a:r>
              <a:rPr lang="en-US" dirty="0"/>
              <a:t>But Bayesian solutions (e.g., package brms) are much more flexible, powerful, and versatile</a:t>
            </a:r>
          </a:p>
          <a:p>
            <a:endParaRPr lang="en-US" dirty="0"/>
          </a:p>
          <a:p>
            <a:r>
              <a:rPr lang="en-US" dirty="0"/>
              <a:t>In lme4, the </a:t>
            </a:r>
            <a:r>
              <a:rPr lang="en-US" dirty="0" err="1"/>
              <a:t>lmer</a:t>
            </a:r>
            <a:r>
              <a:rPr lang="en-US" dirty="0"/>
              <a:t> function allows you to model normal outcomes and the </a:t>
            </a:r>
            <a:r>
              <a:rPr lang="en-US" dirty="0" err="1"/>
              <a:t>glmer</a:t>
            </a:r>
            <a:r>
              <a:rPr lang="en-US" dirty="0"/>
              <a:t> function to model non-normal outcomes</a:t>
            </a:r>
          </a:p>
          <a:p>
            <a:endParaRPr lang="en-US" dirty="0"/>
          </a:p>
          <a:p>
            <a:r>
              <a:rPr lang="en-US" dirty="0"/>
              <a:t>Similar to base R, you provide a formula, a dataset, and a family</a:t>
            </a:r>
          </a:p>
          <a:p>
            <a:endParaRPr lang="en-US" dirty="0"/>
          </a:p>
          <a:p>
            <a:r>
              <a:rPr lang="en-US" dirty="0"/>
              <a:t>But you also provide the </a:t>
            </a:r>
            <a:r>
              <a:rPr lang="en-US" dirty="0">
                <a:solidFill>
                  <a:schemeClr val="accent1"/>
                </a:solidFill>
              </a:rPr>
              <a:t>mixed effects in brackets </a:t>
            </a:r>
            <a:r>
              <a:rPr lang="en-US" dirty="0"/>
              <a:t>at the end of the formula </a:t>
            </a:r>
          </a:p>
        </p:txBody>
      </p:sp>
    </p:spTree>
    <p:extLst>
      <p:ext uri="{BB962C8B-B14F-4D97-AF65-F5344CB8AC3E}">
        <p14:creationId xmlns:p14="http://schemas.microsoft.com/office/powerpoint/2010/main" val="217598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ACFB0-9207-6226-2752-8D14D113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intercept</a:t>
            </a:r>
            <a:endParaRPr lang="de-DE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54A4E70-3B90-5569-0034-D163B42C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8577" y="1605893"/>
            <a:ext cx="5096435" cy="50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A1C3AC6-F277-68FF-6563-9E2B21447BFB}"/>
              </a:ext>
            </a:extLst>
          </p:cNvPr>
          <p:cNvSpPr txBox="1"/>
          <p:nvPr/>
        </p:nvSpPr>
        <p:spPr>
          <a:xfrm>
            <a:off x="6638365" y="2828836"/>
            <a:ext cx="52846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R code for 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</a:rPr>
              <a:t>this</a:t>
            </a:r>
            <a:r>
              <a:rPr lang="en-US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simulation, the following plots and the models can be found in the </a:t>
            </a:r>
            <a:r>
              <a:rPr lang="en-US" sz="1800" b="0" i="0" u="none" strike="noStrike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en-US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repo under simulations/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561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816A6-0F97-04AF-5527-F40CE8C53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267EB-C8EA-788B-47CB-B2B39E80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paleontology</a:t>
            </a: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B8D428-CFE3-BD8D-38EE-2A65B08F1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30" y="1227566"/>
            <a:ext cx="8619950" cy="485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DA5F121-7DB4-E093-E0B6-5EF750D8DA34}"/>
              </a:ext>
            </a:extLst>
          </p:cNvPr>
          <p:cNvSpPr txBox="1"/>
          <p:nvPr/>
        </p:nvSpPr>
        <p:spPr>
          <a:xfrm>
            <a:off x="1891552" y="6087466"/>
            <a:ext cx="8575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Excavations in the </a:t>
            </a:r>
            <a:r>
              <a:rPr lang="en-US" dirty="0" err="1"/>
              <a:t>Wattendorf</a:t>
            </a:r>
            <a:r>
              <a:rPr lang="en-US" dirty="0"/>
              <a:t> quarry (near Bamberg), Image credit: BR-Studio Franken/ Heiner Gremer</a:t>
            </a:r>
          </a:p>
        </p:txBody>
      </p:sp>
    </p:spTree>
    <p:extLst>
      <p:ext uri="{BB962C8B-B14F-4D97-AF65-F5344CB8AC3E}">
        <p14:creationId xmlns:p14="http://schemas.microsoft.com/office/powerpoint/2010/main" val="1249375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17DA5-D2CF-BCC2-603B-27066CB6A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A7919-8591-3F71-52FD-9D0A5CA2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intercept</a:t>
            </a:r>
            <a:endParaRPr lang="de-DE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24D55A2-49F2-302F-EB90-B144A4A28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553200" y="1605892"/>
            <a:ext cx="5096435" cy="50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B690A4-F8C6-1A82-D773-E247CF9E5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577" y="1605893"/>
            <a:ext cx="5096435" cy="50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CA3D28-2305-1E7B-D732-D4B285767DF4}"/>
              </a:ext>
            </a:extLst>
          </p:cNvPr>
          <p:cNvSpPr txBox="1"/>
          <p:nvPr/>
        </p:nvSpPr>
        <p:spPr>
          <a:xfrm>
            <a:off x="609600" y="114422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de-DE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lm(Outcome ~ </a:t>
            </a:r>
            <a:r>
              <a:rPr lang="de-DE" sz="2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Exposure</a:t>
            </a:r>
            <a:r>
              <a:rPr lang="de-DE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endParaRPr lang="de-DE" sz="2400" b="0" dirty="0">
              <a:effectLst/>
            </a:endParaRPr>
          </a:p>
          <a:p>
            <a:pPr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255AF2-1028-3186-2E9F-33F3804CABE9}"/>
              </a:ext>
            </a:extLst>
          </p:cNvPr>
          <p:cNvSpPr txBox="1"/>
          <p:nvPr/>
        </p:nvSpPr>
        <p:spPr>
          <a:xfrm>
            <a:off x="6342529" y="1144532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lmer</a:t>
            </a:r>
            <a:r>
              <a:rPr lang="en-US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(Outcome ~ Exposure + (1 | Group))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3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D4610-8249-B22B-8B45-D944F7621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D1677-F539-9DE4-D697-77BC0F1A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intercept</a:t>
            </a:r>
            <a:endParaRPr lang="de-DE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9D75598-922F-2AD3-C282-572E66D22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553200" y="1605892"/>
            <a:ext cx="5096435" cy="50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CE71A1-B844-AFD4-E84B-E048D9B8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577" y="1605893"/>
            <a:ext cx="5096435" cy="50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FD3FA41-7796-CE9B-0215-5756F70C7D55}"/>
              </a:ext>
            </a:extLst>
          </p:cNvPr>
          <p:cNvSpPr txBox="1"/>
          <p:nvPr/>
        </p:nvSpPr>
        <p:spPr>
          <a:xfrm>
            <a:off x="609600" y="114422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de-DE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lm(Outcome ~ </a:t>
            </a:r>
            <a:r>
              <a:rPr lang="de-DE" sz="2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Exposure</a:t>
            </a:r>
            <a:r>
              <a:rPr lang="de-DE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endParaRPr lang="de-DE" sz="2400" b="0" dirty="0">
              <a:effectLst/>
            </a:endParaRPr>
          </a:p>
          <a:p>
            <a:pPr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680650E-BDDB-1653-1982-0BB0771B0204}"/>
              </a:ext>
            </a:extLst>
          </p:cNvPr>
          <p:cNvSpPr txBox="1"/>
          <p:nvPr/>
        </p:nvSpPr>
        <p:spPr>
          <a:xfrm>
            <a:off x="6342529" y="1144532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lmer</a:t>
            </a:r>
            <a:r>
              <a:rPr lang="en-US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(Outcome ~ Exposure + (1 | Group))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51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5BC77-E3FC-7276-8F0B-54877BB66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CC124-73C6-5B53-1ADA-2DD5B92F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intercept</a:t>
            </a:r>
            <a:endParaRPr lang="de-DE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2DBB2AB-4FEE-C233-7D8A-E282FA46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553200" y="1605892"/>
            <a:ext cx="5096435" cy="50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968537-3E7C-B38A-0412-F27B81E0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577" y="1605893"/>
            <a:ext cx="5096435" cy="50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92C7E98-E6C8-7DFC-E0AE-E3B427D9F314}"/>
              </a:ext>
            </a:extLst>
          </p:cNvPr>
          <p:cNvSpPr txBox="1"/>
          <p:nvPr/>
        </p:nvSpPr>
        <p:spPr>
          <a:xfrm>
            <a:off x="609600" y="114422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de-DE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lm(Outcome ~ </a:t>
            </a:r>
            <a:r>
              <a:rPr lang="de-DE" sz="2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Exposure</a:t>
            </a:r>
            <a:r>
              <a:rPr lang="de-DE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endParaRPr lang="de-DE" sz="2400" b="0" dirty="0">
              <a:effectLst/>
            </a:endParaRPr>
          </a:p>
          <a:p>
            <a:pPr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CBD182-9440-5B7D-955B-C75516E2742B}"/>
              </a:ext>
            </a:extLst>
          </p:cNvPr>
          <p:cNvSpPr txBox="1"/>
          <p:nvPr/>
        </p:nvSpPr>
        <p:spPr>
          <a:xfrm>
            <a:off x="6342529" y="1144532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lmer</a:t>
            </a:r>
            <a:r>
              <a:rPr lang="en-US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(Outcome ~ Exposure + (1 | Group))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7167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0BDB3-912A-CE88-D256-10B2CC403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85995-409B-8E80-E7FA-7D29B0F5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slope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46355-84DC-6D7F-9350-9746C6D3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8577" y="1605893"/>
            <a:ext cx="5096435" cy="50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B221E7-2F76-0B99-06FA-33B5E075CACC}"/>
              </a:ext>
            </a:extLst>
          </p:cNvPr>
          <p:cNvSpPr txBox="1"/>
          <p:nvPr/>
        </p:nvSpPr>
        <p:spPr>
          <a:xfrm>
            <a:off x="542365" y="11041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0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lmer</a:t>
            </a: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(Outcome ~ Exposure + (1 | Group))</a:t>
            </a:r>
            <a:br>
              <a:rPr lang="de-DE" sz="1600" dirty="0"/>
            </a:br>
            <a:endParaRPr lang="de-DE" sz="1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6579D0-9AD0-DCBB-0B97-CB8EF80B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553200" y="1605892"/>
            <a:ext cx="5096435" cy="50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574C3E7-0E14-F5FD-7289-28A09FD23FD2}"/>
              </a:ext>
            </a:extLst>
          </p:cNvPr>
          <p:cNvSpPr txBox="1"/>
          <p:nvPr/>
        </p:nvSpPr>
        <p:spPr>
          <a:xfrm>
            <a:off x="6186208" y="1094472"/>
            <a:ext cx="6243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lmer</a:t>
            </a: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(Outcome ~ Exposure </a:t>
            </a:r>
            <a:r>
              <a:rPr lang="en-US" sz="2000" dirty="0">
                <a:solidFill>
                  <a:srgbClr val="595959"/>
                </a:solidFill>
                <a:latin typeface="Arial" panose="020B0604020202020204" pitchFamily="34" charset="0"/>
              </a:rPr>
              <a:t>+ (Exposure </a:t>
            </a: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| Group))</a:t>
            </a:r>
            <a:br>
              <a:rPr lang="de-DE" sz="1600" dirty="0"/>
            </a:b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45066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CB4AF-A4DA-B84B-068F-37484EE88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9FB74-4187-5944-5E4B-C551A490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slope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C061C-A1B4-5F23-F5A4-8A01C6EE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8577" y="1605893"/>
            <a:ext cx="5096435" cy="50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E7CC44E-EFD8-381E-CF1D-AD231EA9E24D}"/>
              </a:ext>
            </a:extLst>
          </p:cNvPr>
          <p:cNvSpPr txBox="1"/>
          <p:nvPr/>
        </p:nvSpPr>
        <p:spPr>
          <a:xfrm>
            <a:off x="542365" y="11041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0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lmer</a:t>
            </a: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(Outcome ~ Exposure + (1 | Group))</a:t>
            </a:r>
            <a:br>
              <a:rPr lang="de-DE" sz="1600" dirty="0"/>
            </a:br>
            <a:endParaRPr lang="de-DE" sz="1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80D8B0F-0D4E-A507-81F4-94ECEB593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553200" y="1605892"/>
            <a:ext cx="5096435" cy="50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5AF3AD2-4EA4-0013-CAFD-2C25B9B4EC8B}"/>
              </a:ext>
            </a:extLst>
          </p:cNvPr>
          <p:cNvSpPr txBox="1"/>
          <p:nvPr/>
        </p:nvSpPr>
        <p:spPr>
          <a:xfrm>
            <a:off x="6186208" y="1094472"/>
            <a:ext cx="6243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lmer</a:t>
            </a: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(Outcome ~ Exposure </a:t>
            </a:r>
            <a:r>
              <a:rPr lang="en-US" sz="2000" dirty="0">
                <a:solidFill>
                  <a:srgbClr val="595959"/>
                </a:solidFill>
                <a:latin typeface="Arial" panose="020B0604020202020204" pitchFamily="34" charset="0"/>
              </a:rPr>
              <a:t>+ (Exposure </a:t>
            </a: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| Group))</a:t>
            </a:r>
            <a:br>
              <a:rPr lang="de-DE" sz="1600" dirty="0"/>
            </a:b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189118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0C4BD5-5E5E-9B88-9049-4291D3EC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88C3E8E5-9467-B4A5-06DE-6804AC088C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24" y="1600200"/>
            <a:ext cx="642775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8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E068-34FD-56C5-CAEC-B1241140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BD5E5-C2D0-3FFC-9FCC-0CEF0427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</a:rPr>
              <a:t>Exercise</a:t>
            </a:r>
            <a:r>
              <a:rPr lang="de-DE" dirty="0">
                <a:solidFill>
                  <a:schemeClr val="accent1"/>
                </a:solidFill>
              </a:rPr>
              <a:t> 8 </a:t>
            </a:r>
            <a:r>
              <a:rPr lang="de-DE" dirty="0"/>
              <a:t>– Models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4F4B79-8051-4DC5-1FF1-36218FA7F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 through the 8_exercise_glmm.R script in the </a:t>
            </a:r>
            <a:r>
              <a:rPr lang="en-GB" dirty="0" err="1"/>
              <a:t>Github</a:t>
            </a:r>
            <a:r>
              <a:rPr lang="en-GB" dirty="0"/>
              <a:t> repository </a:t>
            </a:r>
            <a:r>
              <a:rPr lang="en-GB" dirty="0" err="1"/>
              <a:t>sample_standardisation</a:t>
            </a:r>
            <a:endParaRPr lang="en-GB" dirty="0"/>
          </a:p>
          <a:p>
            <a:r>
              <a:rPr lang="en-GB" dirty="0"/>
              <a:t>Fossil dataset with species occurrences clustered into superfamilies</a:t>
            </a:r>
          </a:p>
          <a:p>
            <a:r>
              <a:rPr lang="en-GB" dirty="0"/>
              <a:t>duration = how many stages a species survived</a:t>
            </a:r>
          </a:p>
          <a:p>
            <a:r>
              <a:rPr lang="en-GB" dirty="0" err="1"/>
              <a:t>geo.range</a:t>
            </a:r>
            <a:r>
              <a:rPr lang="en-GB" dirty="0"/>
              <a:t> = geographic range, scaled between 0 and 1</a:t>
            </a:r>
            <a:br>
              <a:rPr lang="en-GB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03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CBF7-6F08-6EDA-6028-F7B83D18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3238500" cy="1143000"/>
          </a:xfrm>
        </p:spPr>
        <p:txBody>
          <a:bodyPr/>
          <a:lstStyle/>
          <a:p>
            <a:r>
              <a:rPr lang="de-DE" dirty="0"/>
              <a:t>Extreme 1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3DA3A2EC-DB59-D7D1-329C-164AC2B2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4" y="185737"/>
            <a:ext cx="4459486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33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852D44-D6AC-95FA-C2FC-E5E95D7EC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quite little data goes into each model and contributes to each estimate</a:t>
            </a:r>
          </a:p>
          <a:p>
            <a:endParaRPr lang="en-US" dirty="0"/>
          </a:p>
          <a:p>
            <a:r>
              <a:rPr lang="en-US" dirty="0"/>
              <a:t>resulting estimates are rather imprecise and have low statistical power</a:t>
            </a:r>
          </a:p>
          <a:p>
            <a:endParaRPr lang="en-US" dirty="0"/>
          </a:p>
          <a:p>
            <a:r>
              <a:rPr lang="en-US" dirty="0"/>
              <a:t>as a consequence, the error of these estimates is high, and they are rather overfit to the data</a:t>
            </a:r>
          </a:p>
          <a:p>
            <a:endParaRPr lang="en-US" dirty="0"/>
          </a:p>
          <a:p>
            <a:r>
              <a:rPr lang="en-US" dirty="0"/>
              <a:t>standard errors for each intercept can be very large, and in extreme cases, even infinite</a:t>
            </a:r>
          </a:p>
          <a:p>
            <a:endParaRPr lang="en-US" dirty="0"/>
          </a:p>
          <a:p>
            <a:r>
              <a:rPr lang="en-US" dirty="0"/>
              <a:t>this is often called the no pooling approach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58FC317-A528-5AB1-E16D-7AE46FD9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3238500" cy="1143000"/>
          </a:xfrm>
        </p:spPr>
        <p:txBody>
          <a:bodyPr/>
          <a:lstStyle/>
          <a:p>
            <a:r>
              <a:rPr lang="de-DE" dirty="0"/>
              <a:t>Extreme 1</a:t>
            </a:r>
          </a:p>
        </p:txBody>
      </p:sp>
    </p:spTree>
    <p:extLst>
      <p:ext uri="{BB962C8B-B14F-4D97-AF65-F5344CB8AC3E}">
        <p14:creationId xmlns:p14="http://schemas.microsoft.com/office/powerpoint/2010/main" val="126847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38B8B-4D67-0DBE-E04D-95DC87B1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BBA01-A6AC-D4D4-00BE-C21B3C2D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3238500" cy="1143000"/>
          </a:xfrm>
        </p:spPr>
        <p:txBody>
          <a:bodyPr/>
          <a:lstStyle/>
          <a:p>
            <a:r>
              <a:rPr lang="de-DE" dirty="0"/>
              <a:t>Extreme 2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9C706D8-C967-7CF8-C0EA-E0C2D9A0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846138"/>
            <a:ext cx="52197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9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908FF-2C2F-1FC8-CCDB-AE8AD018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Fossil </a:t>
            </a:r>
            <a:r>
              <a:rPr lang="de-DE" dirty="0" err="1"/>
              <a:t>databases</a:t>
            </a:r>
            <a:endParaRPr lang="de-D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2EF8F3-56B6-B95B-FF9C-F9E438342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947" y="1900193"/>
            <a:ext cx="9498106" cy="43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538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F0C5D-7582-2C5B-6609-5F33978D9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E74429-5D90-B8E6-1F12-72DA53223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83161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 a lot of data contributes to estimates of α, and so it can be quite precise</a:t>
            </a:r>
          </a:p>
          <a:p>
            <a:endParaRPr lang="en-US"/>
          </a:p>
          <a:p>
            <a:r>
              <a:rPr lang="en-US"/>
              <a:t>however, the estimate of α is unlikely to exactly match the mean of any particular stage or taxon group</a:t>
            </a:r>
          </a:p>
          <a:p>
            <a:endParaRPr lang="en-US"/>
          </a:p>
          <a:p>
            <a:r>
              <a:rPr lang="en-US"/>
              <a:t>as a result, the total sample mean or slope underfits the data</a:t>
            </a:r>
          </a:p>
          <a:p>
            <a:endParaRPr lang="en-US"/>
          </a:p>
          <a:p>
            <a:r>
              <a:rPr lang="en-US"/>
              <a:t>this is the complete pooling approach, pooling the data from all stages and taxon groups to produce a single estimate that is applied to every stage and taxon group</a:t>
            </a:r>
          </a:p>
          <a:p>
            <a:endParaRPr lang="en-US"/>
          </a:p>
          <a:p>
            <a:r>
              <a:rPr lang="en-US"/>
              <a:t>this sort of model is equivalent to assuming that the variation among stages or taxa is zero—all stages or all taxa are identical</a:t>
            </a:r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F7B9594-EFAC-811D-1138-48BE9324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3238500" cy="1143000"/>
          </a:xfrm>
        </p:spPr>
        <p:txBody>
          <a:bodyPr/>
          <a:lstStyle/>
          <a:p>
            <a:r>
              <a:rPr lang="de-DE" dirty="0"/>
              <a:t>Extreme 2</a:t>
            </a:r>
          </a:p>
        </p:txBody>
      </p:sp>
    </p:spTree>
    <p:extLst>
      <p:ext uri="{BB962C8B-B14F-4D97-AF65-F5344CB8AC3E}">
        <p14:creationId xmlns:p14="http://schemas.microsoft.com/office/powerpoint/2010/main" val="2810037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7D7DF-66DB-DE67-92E3-769CA859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Over- and </a:t>
            </a:r>
            <a:r>
              <a:rPr lang="de-DE" dirty="0" err="1"/>
              <a:t>underfitting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F820FC-691A-5A34-327F-962E596A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417639"/>
            <a:ext cx="11839575" cy="54403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mixed effect models use </a:t>
            </a:r>
            <a:r>
              <a:rPr lang="en-US" dirty="0">
                <a:solidFill>
                  <a:schemeClr val="accent1"/>
                </a:solidFill>
              </a:rPr>
              <a:t>partial pooling </a:t>
            </a:r>
            <a:r>
              <a:rPr lang="en-US" dirty="0"/>
              <a:t>of information to produce estimates for each group that are less underfit than the grand mean/ slope and less overfit than the no-pooling estimates</a:t>
            </a:r>
          </a:p>
          <a:p>
            <a:endParaRPr lang="en-US" dirty="0"/>
          </a:p>
          <a:p>
            <a:r>
              <a:rPr lang="en-US" dirty="0"/>
              <a:t>as a consequence, they tend to be better estimates of the true per-group means/ slopes</a:t>
            </a:r>
          </a:p>
          <a:p>
            <a:endParaRPr lang="en-US" dirty="0"/>
          </a:p>
          <a:p>
            <a:r>
              <a:rPr lang="en-US" dirty="0"/>
              <a:t>this is especially true when groups have few observations in them, because then the no pooling estimates will be especially overfit</a:t>
            </a:r>
          </a:p>
          <a:p>
            <a:endParaRPr lang="en-US" dirty="0"/>
          </a:p>
          <a:p>
            <a:r>
              <a:rPr lang="en-US" dirty="0"/>
              <a:t>when a lot of data goes into each group, then there will be less difference between the mixed effects estimates and the no pooling estimates</a:t>
            </a:r>
          </a:p>
          <a:p>
            <a:pPr lvl="1"/>
            <a:r>
              <a:rPr lang="en-US" dirty="0"/>
              <a:t>this phenomenon is called </a:t>
            </a:r>
            <a:r>
              <a:rPr lang="en-US" dirty="0">
                <a:solidFill>
                  <a:schemeClr val="accent1"/>
                </a:solidFill>
              </a:rPr>
              <a:t>shrinkage</a:t>
            </a:r>
          </a:p>
          <a:p>
            <a:pPr lvl="1"/>
            <a:r>
              <a:rPr lang="en-US" dirty="0"/>
              <a:t>mixed effect models can therefore be considered as sampling size corrective</a:t>
            </a:r>
          </a:p>
        </p:txBody>
      </p:sp>
    </p:spTree>
    <p:extLst>
      <p:ext uri="{BB962C8B-B14F-4D97-AF65-F5344CB8AC3E}">
        <p14:creationId xmlns:p14="http://schemas.microsoft.com/office/powerpoint/2010/main" val="3112737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72D2C-7D99-3A37-6F15-B7B2CA35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C47721-FDFF-DB48-A329-5BED7A5D6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each stage, species can either go extinct or survive</a:t>
            </a:r>
          </a:p>
          <a:p>
            <a:endParaRPr lang="en-US" dirty="0"/>
          </a:p>
          <a:p>
            <a:r>
              <a:rPr lang="en-US" dirty="0"/>
              <a:t>the number of species (observations) in each stage varies, with some stages having a lot and some only a few</a:t>
            </a:r>
          </a:p>
          <a:p>
            <a:endParaRPr lang="en-US" dirty="0"/>
          </a:p>
          <a:p>
            <a:r>
              <a:rPr lang="en-US" dirty="0"/>
              <a:t>we then calculate the mean survival probability per stage without mixed effects (</a:t>
            </a:r>
            <a:r>
              <a:rPr lang="en-US" dirty="0">
                <a:solidFill>
                  <a:schemeClr val="accent1"/>
                </a:solidFill>
              </a:rPr>
              <a:t>no pooling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we then compare this estimate to a mixed effect model (</a:t>
            </a:r>
            <a:r>
              <a:rPr lang="en-US" dirty="0">
                <a:solidFill>
                  <a:schemeClr val="accent1"/>
                </a:solidFill>
              </a:rPr>
              <a:t>partial pooling</a:t>
            </a:r>
            <a:r>
              <a:rPr lang="en-US" dirty="0"/>
              <a:t>) and see which one are closer to the truth</a:t>
            </a:r>
          </a:p>
          <a:p>
            <a:pPr lvl="1"/>
            <a:r>
              <a:rPr lang="en-US" dirty="0"/>
              <a:t>we know the truth as we simulated it</a:t>
            </a:r>
          </a:p>
        </p:txBody>
      </p:sp>
    </p:spTree>
    <p:extLst>
      <p:ext uri="{BB962C8B-B14F-4D97-AF65-F5344CB8AC3E}">
        <p14:creationId xmlns:p14="http://schemas.microsoft.com/office/powerpoint/2010/main" val="59724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8F73D-6D0C-D591-E2EC-A5BCD807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7F2682-2730-2D45-90A8-820522B9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13880" y="1269487"/>
            <a:ext cx="8680413" cy="52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57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D5204-567F-D5E5-9F88-85302C76A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62364-1E35-B6DB-F337-22A00F1B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65EBD1-1A5A-63DA-9B01-1BDCC720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13880" y="1269487"/>
            <a:ext cx="8680413" cy="52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7BA91-6950-A842-E4A4-881CD237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84C17A-6217-194C-EBB2-7901E6901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Complete pooling</a:t>
            </a:r>
            <a:r>
              <a:rPr lang="en-US" dirty="0"/>
              <a:t>: This means we assume that the population of stages is invariant, the same as estimating a common intercept (extinction risk) for all stages 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No pooling</a:t>
            </a:r>
            <a:r>
              <a:rPr lang="en-US" dirty="0"/>
              <a:t>: This means we assume that each stage tells us nothing about any other stage. This is the model with amnesia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Partial pooling</a:t>
            </a:r>
            <a:r>
              <a:rPr lang="en-US" dirty="0"/>
              <a:t>: Using shrinkage to avoid over- and underfitting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6493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12907-879A-B951-615B-7DE77365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14"/>
            <a:ext cx="10972800" cy="1143000"/>
          </a:xfrm>
        </p:spPr>
        <p:txBody>
          <a:bodyPr/>
          <a:lstStyle/>
          <a:p>
            <a:r>
              <a:rPr lang="en-GB" noProof="0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1D547B-CAA0-4F0A-2863-F35A76FED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936812"/>
            <a:ext cx="11732821" cy="5921187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noProof="0" dirty="0"/>
              <a:t>Real </a:t>
            </a:r>
            <a:r>
              <a:rPr lang="de-DE" noProof="0" dirty="0" err="1"/>
              <a:t>world</a:t>
            </a:r>
            <a:r>
              <a:rPr lang="de-DE" noProof="0" dirty="0"/>
              <a:t> </a:t>
            </a:r>
            <a:r>
              <a:rPr lang="de-DE" noProof="0" dirty="0" err="1"/>
              <a:t>data</a:t>
            </a:r>
            <a:r>
              <a:rPr lang="de-DE" noProof="0" dirty="0"/>
              <a:t> </a:t>
            </a:r>
            <a:r>
              <a:rPr lang="de-DE" noProof="0" dirty="0" err="1"/>
              <a:t>is</a:t>
            </a:r>
            <a:r>
              <a:rPr lang="de-DE" noProof="0" dirty="0"/>
              <a:t> </a:t>
            </a:r>
            <a:r>
              <a:rPr lang="de-DE" noProof="0" dirty="0" err="1"/>
              <a:t>heavily</a:t>
            </a:r>
            <a:r>
              <a:rPr lang="de-DE" noProof="0" dirty="0"/>
              <a:t> </a:t>
            </a:r>
            <a:r>
              <a:rPr lang="de-DE" noProof="0" dirty="0" err="1"/>
              <a:t>biased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noProof="0" dirty="0"/>
              <a:t>Mixed effect models are a </a:t>
            </a:r>
            <a:r>
              <a:rPr lang="en-GB" dirty="0"/>
              <a:t>way to tell Golems about these biases, and to resolve them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be used to address measurement error, missing data, spatial correlation …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noProof="0" dirty="0"/>
              <a:t>This is done by </a:t>
            </a:r>
            <a:r>
              <a:rPr lang="en-US" dirty="0">
                <a:solidFill>
                  <a:schemeClr val="accent1"/>
                </a:solidFill>
              </a:rPr>
              <a:t>pooling information </a:t>
            </a:r>
            <a:r>
              <a:rPr lang="en-US" dirty="0"/>
              <a:t>across inherent clusters/ groups (the “random effects”)</a:t>
            </a:r>
          </a:p>
          <a:p>
            <a:pPr>
              <a:lnSpc>
                <a:spcPct val="120000"/>
              </a:lnSpc>
            </a:pPr>
            <a:r>
              <a:rPr lang="en-US" dirty="0"/>
              <a:t>Advantages: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Both"/>
            </a:pPr>
            <a:r>
              <a:rPr lang="en-US" dirty="0"/>
              <a:t>Improved estimates for </a:t>
            </a:r>
            <a:r>
              <a:rPr lang="en-US" dirty="0">
                <a:solidFill>
                  <a:schemeClr val="accent1"/>
                </a:solidFill>
              </a:rPr>
              <a:t>repeat sampling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Both"/>
            </a:pPr>
            <a:r>
              <a:rPr lang="en-US" dirty="0"/>
              <a:t>Improved estimates for </a:t>
            </a:r>
            <a:r>
              <a:rPr lang="en-US" dirty="0">
                <a:solidFill>
                  <a:schemeClr val="accent1"/>
                </a:solidFill>
              </a:rPr>
              <a:t>imbalance in sampling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arenBoth"/>
            </a:pPr>
            <a:r>
              <a:rPr lang="en-US" dirty="0"/>
              <a:t>Improved estimates of </a:t>
            </a:r>
            <a:r>
              <a:rPr lang="en-US" dirty="0">
                <a:solidFill>
                  <a:schemeClr val="accent1"/>
                </a:solidFill>
              </a:rPr>
              <a:t>variation</a:t>
            </a:r>
          </a:p>
        </p:txBody>
      </p:sp>
    </p:spTree>
    <p:extLst>
      <p:ext uri="{BB962C8B-B14F-4D97-AF65-F5344CB8AC3E}">
        <p14:creationId xmlns:p14="http://schemas.microsoft.com/office/powerpoint/2010/main" val="2392715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D14F9-535D-7E57-9939-5143C271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Main </a:t>
            </a:r>
            <a:r>
              <a:rPr lang="de-DE" dirty="0" err="1"/>
              <a:t>references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62B578-5339-3528-309D-48DA8285D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339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1"/>
                </a:solidFill>
              </a:rPr>
              <a:t>Generative </a:t>
            </a:r>
            <a:r>
              <a:rPr lang="de-DE" dirty="0" err="1">
                <a:solidFill>
                  <a:schemeClr val="accent1"/>
                </a:solidFill>
              </a:rPr>
              <a:t>models</a:t>
            </a:r>
            <a:endParaRPr lang="de-DE" dirty="0">
              <a:solidFill>
                <a:schemeClr val="accent1"/>
              </a:solidFill>
            </a:endParaRPr>
          </a:p>
          <a:p>
            <a:r>
              <a:rPr lang="de-DE" dirty="0"/>
              <a:t>Richard </a:t>
            </a:r>
            <a:r>
              <a:rPr lang="de-DE" dirty="0" err="1"/>
              <a:t>McElreath</a:t>
            </a:r>
            <a:r>
              <a:rPr lang="de-DE" dirty="0"/>
              <a:t>: Statistical </a:t>
            </a:r>
            <a:r>
              <a:rPr lang="de-DE" dirty="0" err="1"/>
              <a:t>Rethinking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Causal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inference</a:t>
            </a:r>
            <a:endParaRPr lang="de-DE" dirty="0">
              <a:solidFill>
                <a:schemeClr val="accent1"/>
              </a:solidFill>
            </a:endParaRPr>
          </a:p>
          <a:p>
            <a:r>
              <a:rPr lang="de-DE" dirty="0" err="1"/>
              <a:t>Judea</a:t>
            </a:r>
            <a:r>
              <a:rPr lang="de-DE" dirty="0"/>
              <a:t> Pearl: The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why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Epistemiology</a:t>
            </a:r>
            <a:endParaRPr lang="de-DE" dirty="0">
              <a:solidFill>
                <a:schemeClr val="accent1"/>
              </a:solidFill>
            </a:endParaRPr>
          </a:p>
          <a:p>
            <a:r>
              <a:rPr lang="de-DE" dirty="0"/>
              <a:t>Michael </a:t>
            </a:r>
            <a:r>
              <a:rPr lang="de-DE" dirty="0" err="1"/>
              <a:t>Strevens</a:t>
            </a:r>
            <a:r>
              <a:rPr lang="de-DE" dirty="0"/>
              <a:t>: The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4710E55-81C8-3424-E3E8-6FFAEC88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13" y="1110176"/>
            <a:ext cx="1570037" cy="231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EDF9707E-A1F5-EFDD-91C8-93411A30F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3" y="2967924"/>
            <a:ext cx="1641475" cy="253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D52B036C-477A-3A9E-4197-D083DBE1E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206" y="4434400"/>
            <a:ext cx="1511144" cy="231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880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58C58635-E7DE-2978-D2FE-40038AA98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8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14B5862-07D4-45D6-9065-5B122BFAA0BB}"/>
              </a:ext>
            </a:extLst>
          </p:cNvPr>
          <p:cNvGraphicFramePr/>
          <p:nvPr/>
        </p:nvGraphicFramePr>
        <p:xfrm>
          <a:off x="0" y="415684"/>
          <a:ext cx="9209346" cy="5870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7F331F-66B1-4F43-B58D-3F3F73D4823C}"/>
              </a:ext>
            </a:extLst>
          </p:cNvPr>
          <p:cNvCxnSpPr/>
          <p:nvPr/>
        </p:nvCxnSpPr>
        <p:spPr>
          <a:xfrm>
            <a:off x="7315892" y="3084945"/>
            <a:ext cx="914400" cy="9144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C7C923-9943-41E8-B4F8-060840E325C4}"/>
              </a:ext>
            </a:extLst>
          </p:cNvPr>
          <p:cNvCxnSpPr>
            <a:cxnSpLocks/>
          </p:cNvCxnSpPr>
          <p:nvPr/>
        </p:nvCxnSpPr>
        <p:spPr>
          <a:xfrm flipV="1">
            <a:off x="8230292" y="4016122"/>
            <a:ext cx="2752668" cy="392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5031F6-223D-4EEE-87F2-29D20D7F53EA}"/>
              </a:ext>
            </a:extLst>
          </p:cNvPr>
          <p:cNvCxnSpPr>
            <a:cxnSpLocks/>
          </p:cNvCxnSpPr>
          <p:nvPr/>
        </p:nvCxnSpPr>
        <p:spPr>
          <a:xfrm flipV="1">
            <a:off x="4768682" y="326277"/>
            <a:ext cx="1936918" cy="247039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F580F0-66C8-4EC8-9E18-FED106661A7D}"/>
              </a:ext>
            </a:extLst>
          </p:cNvPr>
          <p:cNvCxnSpPr>
            <a:cxnSpLocks/>
          </p:cNvCxnSpPr>
          <p:nvPr/>
        </p:nvCxnSpPr>
        <p:spPr>
          <a:xfrm>
            <a:off x="6705600" y="326277"/>
            <a:ext cx="0" cy="89788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53051C0-EE4A-4A79-880D-CC0F1A91F9D4}"/>
              </a:ext>
            </a:extLst>
          </p:cNvPr>
          <p:cNvSpPr/>
          <p:nvPr/>
        </p:nvSpPr>
        <p:spPr>
          <a:xfrm>
            <a:off x="8169332" y="4053600"/>
            <a:ext cx="29706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844 species extinctions</a:t>
            </a:r>
          </a:p>
          <a:p>
            <a:pPr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caused by other drivers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DE46DE-45FE-4D8E-AA56-72558847E62C}"/>
              </a:ext>
            </a:extLst>
          </p:cNvPr>
          <p:cNvSpPr/>
          <p:nvPr/>
        </p:nvSpPr>
        <p:spPr>
          <a:xfrm>
            <a:off x="6779368" y="228814"/>
            <a:ext cx="27222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20 species extinctions</a:t>
            </a:r>
          </a:p>
          <a:p>
            <a:pPr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potentially through </a:t>
            </a:r>
          </a:p>
          <a:p>
            <a:pPr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climate change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B435E6-4C06-47E5-AABD-5BDEA4A9C1CE}"/>
              </a:ext>
            </a:extLst>
          </p:cNvPr>
          <p:cNvSpPr/>
          <p:nvPr/>
        </p:nvSpPr>
        <p:spPr>
          <a:xfrm>
            <a:off x="1818640" y="552435"/>
            <a:ext cx="5598160" cy="5580000"/>
          </a:xfrm>
          <a:prstGeom prst="ellipse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245FE6-07D0-4AB6-902C-576A1A978982}"/>
              </a:ext>
            </a:extLst>
          </p:cNvPr>
          <p:cNvSpPr/>
          <p:nvPr/>
        </p:nvSpPr>
        <p:spPr>
          <a:xfrm>
            <a:off x="2478341" y="1220772"/>
            <a:ext cx="4248000" cy="4248000"/>
          </a:xfrm>
          <a:prstGeom prst="ellipse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251953-ED6C-4A4C-A611-A1913A1FCBA6}"/>
              </a:ext>
            </a:extLst>
          </p:cNvPr>
          <p:cNvSpPr/>
          <p:nvPr/>
        </p:nvSpPr>
        <p:spPr>
          <a:xfrm>
            <a:off x="3193870" y="2955298"/>
            <a:ext cx="28216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864 Holocene </a:t>
            </a:r>
          </a:p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species extinctions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252A58-D77A-4E13-ABD5-B713B8F85906}"/>
              </a:ext>
            </a:extLst>
          </p:cNvPr>
          <p:cNvSpPr txBox="1"/>
          <p:nvPr/>
        </p:nvSpPr>
        <p:spPr>
          <a:xfrm>
            <a:off x="10276946" y="5821169"/>
            <a:ext cx="1726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Cahill et al., 2013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E25FE64-23F0-C8FA-B83F-E0C8A577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" y="274638"/>
            <a:ext cx="3169023" cy="1143000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Extinctions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35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0" grpId="0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C4062-8F79-275F-BB7C-68D0B86B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Paleontology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baseline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7B3D69-24AC-A173-DADA-50AB13250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134" y="1748116"/>
            <a:ext cx="4295576" cy="430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05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B605-D2CE-B184-C3F3-4256CC54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EFFD387-E2EA-1DFC-9833-CF856FA8E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"/>
          <a:stretch/>
        </p:blipFill>
        <p:spPr bwMode="auto">
          <a:xfrm>
            <a:off x="2357724" y="1084730"/>
            <a:ext cx="8824904" cy="569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1422717-52CE-83C9-563F-7B2FA8AA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Paleontology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baseline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0961490-5ECD-7A78-3E37-FE4EC7679E6D}"/>
              </a:ext>
            </a:extLst>
          </p:cNvPr>
          <p:cNvSpPr/>
          <p:nvPr/>
        </p:nvSpPr>
        <p:spPr>
          <a:xfrm>
            <a:off x="2357724" y="1129553"/>
            <a:ext cx="3267629" cy="1143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05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E81C-7162-7AC9-1AFF-4D023290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Paleontological biases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F1A18D9-096F-9E71-584D-B7102F6F5700}"/>
              </a:ext>
            </a:extLst>
          </p:cNvPr>
          <p:cNvSpPr txBox="1"/>
          <p:nvPr/>
        </p:nvSpPr>
        <p:spPr>
          <a:xfrm>
            <a:off x="283806" y="3414964"/>
            <a:ext cx="505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Mind the </a:t>
            </a:r>
            <a:r>
              <a:rPr lang="en-GB" sz="2800" dirty="0">
                <a:solidFill>
                  <a:schemeClr val="accent2"/>
                </a:solidFill>
              </a:rPr>
              <a:t>gap</a:t>
            </a:r>
            <a:endParaRPr lang="en-GB" sz="2800" noProof="0" dirty="0">
              <a:solidFill>
                <a:schemeClr val="accent2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3561CC5-3925-5D74-7448-F081F5D44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57"/>
          <a:stretch/>
        </p:blipFill>
        <p:spPr bwMode="auto">
          <a:xfrm>
            <a:off x="3079377" y="797859"/>
            <a:ext cx="9112623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54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234A1-A836-BD8C-E19F-015C2E5F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Fossilisation </a:t>
            </a:r>
            <a:r>
              <a:rPr lang="de-DE" dirty="0" err="1"/>
              <a:t>process</a:t>
            </a:r>
            <a:endParaRPr lang="de-D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FBF6595-C039-2543-A783-9B44DB9500D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11" y="1249098"/>
            <a:ext cx="4172671" cy="51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963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SoQE palette">
      <a:dk1>
        <a:srgbClr val="1F2937"/>
      </a:dk1>
      <a:lt1>
        <a:srgbClr val="F2F4F2"/>
      </a:lt1>
      <a:dk2>
        <a:srgbClr val="155560"/>
      </a:dk2>
      <a:lt2>
        <a:srgbClr val="A1C3B3"/>
      </a:lt2>
      <a:accent1>
        <a:srgbClr val="509A8E"/>
      </a:accent1>
      <a:accent2>
        <a:srgbClr val="C2A337"/>
      </a:accent2>
      <a:accent3>
        <a:srgbClr val="155560"/>
      </a:accent3>
      <a:accent4>
        <a:srgbClr val="509A8E"/>
      </a:accent4>
      <a:accent5>
        <a:srgbClr val="A1C3B3"/>
      </a:accent5>
      <a:accent6>
        <a:srgbClr val="C2A337"/>
      </a:accent6>
      <a:hlink>
        <a:srgbClr val="A1C3B3"/>
      </a:hlink>
      <a:folHlink>
        <a:srgbClr val="A1C3B3"/>
      </a:folHlink>
    </a:clrScheme>
    <a:fontScheme name="SSoQE fonts">
      <a:majorFont>
        <a:latin typeface="Space Grotesk"/>
        <a:ea typeface=""/>
        <a:cs typeface=""/>
      </a:majorFont>
      <a:minorFont>
        <a:latin typeface="Plus Jakart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1513</Words>
  <Application>Microsoft Office PowerPoint</Application>
  <PresentationFormat>Breitbild</PresentationFormat>
  <Paragraphs>216</Paragraphs>
  <Slides>48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Aptos</vt:lpstr>
      <vt:lpstr>Arial</vt:lpstr>
      <vt:lpstr>Plus Jakarta Sans</vt:lpstr>
      <vt:lpstr>Space Grotesk</vt:lpstr>
      <vt:lpstr>Office Theme</vt:lpstr>
      <vt:lpstr>Biases in ecological and paleoecological data </vt:lpstr>
      <vt:lpstr>Classical paleontology</vt:lpstr>
      <vt:lpstr>Classical paleontology</vt:lpstr>
      <vt:lpstr>Fossil databases</vt:lpstr>
      <vt:lpstr>Extinctions</vt:lpstr>
      <vt:lpstr>Paleontology as a baseline</vt:lpstr>
      <vt:lpstr>Paleontology as a baseline</vt:lpstr>
      <vt:lpstr>Paleontological biases</vt:lpstr>
      <vt:lpstr>Fossilisation process</vt:lpstr>
      <vt:lpstr>Bioturbation</vt:lpstr>
      <vt:lpstr>Sequence stratigraphy</vt:lpstr>
      <vt:lpstr>Fossil data</vt:lpstr>
      <vt:lpstr>Exercise 7 – Temporal binning</vt:lpstr>
      <vt:lpstr>Paleontological biases</vt:lpstr>
      <vt:lpstr>Palynological biases</vt:lpstr>
      <vt:lpstr>Palynology</vt:lpstr>
      <vt:lpstr>ecological biases</vt:lpstr>
      <vt:lpstr>Ecological biases</vt:lpstr>
      <vt:lpstr>Ecological biases</vt:lpstr>
      <vt:lpstr>How to resolve these biases?</vt:lpstr>
      <vt:lpstr>How to resolve these biases?</vt:lpstr>
      <vt:lpstr>Mixed effect models</vt:lpstr>
      <vt:lpstr>Mixed effect models</vt:lpstr>
      <vt:lpstr>Mixed effect models</vt:lpstr>
      <vt:lpstr>Ignoring time-variant information</vt:lpstr>
      <vt:lpstr>Ignoring group-variant information</vt:lpstr>
      <vt:lpstr>Mixed effect models</vt:lpstr>
      <vt:lpstr>Mixed effect models in R</vt:lpstr>
      <vt:lpstr>Random intercept</vt:lpstr>
      <vt:lpstr>Random intercept</vt:lpstr>
      <vt:lpstr>Random intercept</vt:lpstr>
      <vt:lpstr>Random intercept</vt:lpstr>
      <vt:lpstr>Random slope</vt:lpstr>
      <vt:lpstr>Random slope</vt:lpstr>
      <vt:lpstr>Cluster in the data</vt:lpstr>
      <vt:lpstr>Exercise 8 – Models with memory</vt:lpstr>
      <vt:lpstr>Extreme 1</vt:lpstr>
      <vt:lpstr>Extreme 1</vt:lpstr>
      <vt:lpstr>Extreme 2</vt:lpstr>
      <vt:lpstr>Extreme 2</vt:lpstr>
      <vt:lpstr>Over- and underfitting</vt:lpstr>
      <vt:lpstr>Simulation</vt:lpstr>
      <vt:lpstr>Simulation</vt:lpstr>
      <vt:lpstr>Simulation</vt:lpstr>
      <vt:lpstr>Recap</vt:lpstr>
      <vt:lpstr>Summary</vt:lpstr>
      <vt:lpstr>Main references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Gregor Mathes</dc:creator>
  <cp:keywords/>
  <dc:description>generated using python-pptx</dc:description>
  <cp:lastModifiedBy>Mathes, Gregor</cp:lastModifiedBy>
  <cp:revision>15</cp:revision>
  <dcterms:created xsi:type="dcterms:W3CDTF">2013-01-27T09:14:16Z</dcterms:created>
  <dcterms:modified xsi:type="dcterms:W3CDTF">2025-09-11T12:45:08Z</dcterms:modified>
  <cp:category/>
</cp:coreProperties>
</file>